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431D-3058-43EC-B535-FBC151DF2184}" type="datetimeFigureOut">
              <a:rPr lang="en-AU" smtClean="0"/>
              <a:t>11/11/2010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DEEA6-4E7A-4159-B3BF-86A07C3CE0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7577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431D-3058-43EC-B535-FBC151DF2184}" type="datetimeFigureOut">
              <a:rPr lang="en-AU" smtClean="0"/>
              <a:t>11/11/2010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DEEA6-4E7A-4159-B3BF-86A07C3CE0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1863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431D-3058-43EC-B535-FBC151DF2184}" type="datetimeFigureOut">
              <a:rPr lang="en-AU" smtClean="0"/>
              <a:t>11/11/2010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DEEA6-4E7A-4159-B3BF-86A07C3CE0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7968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431D-3058-43EC-B535-FBC151DF2184}" type="datetimeFigureOut">
              <a:rPr lang="en-AU" smtClean="0"/>
              <a:t>11/11/2010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DEEA6-4E7A-4159-B3BF-86A07C3CE0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2104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431D-3058-43EC-B535-FBC151DF2184}" type="datetimeFigureOut">
              <a:rPr lang="en-AU" smtClean="0"/>
              <a:t>11/11/2010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DEEA6-4E7A-4159-B3BF-86A07C3CE0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559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431D-3058-43EC-B535-FBC151DF2184}" type="datetimeFigureOut">
              <a:rPr lang="en-AU" smtClean="0"/>
              <a:t>11/11/2010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DEEA6-4E7A-4159-B3BF-86A07C3CE0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9652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431D-3058-43EC-B535-FBC151DF2184}" type="datetimeFigureOut">
              <a:rPr lang="en-AU" smtClean="0"/>
              <a:t>11/11/2010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DEEA6-4E7A-4159-B3BF-86A07C3CE0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5914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431D-3058-43EC-B535-FBC151DF2184}" type="datetimeFigureOut">
              <a:rPr lang="en-AU" smtClean="0"/>
              <a:t>11/11/2010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DEEA6-4E7A-4159-B3BF-86A07C3CE0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9498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431D-3058-43EC-B535-FBC151DF2184}" type="datetimeFigureOut">
              <a:rPr lang="en-AU" smtClean="0"/>
              <a:t>11/11/2010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DEEA6-4E7A-4159-B3BF-86A07C3CE0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2566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431D-3058-43EC-B535-FBC151DF2184}" type="datetimeFigureOut">
              <a:rPr lang="en-AU" smtClean="0"/>
              <a:t>11/11/2010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DEEA6-4E7A-4159-B3BF-86A07C3CE0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354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C431D-3058-43EC-B535-FBC151DF2184}" type="datetimeFigureOut">
              <a:rPr lang="en-AU" smtClean="0"/>
              <a:t>11/11/2010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DEEA6-4E7A-4159-B3BF-86A07C3CE0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0855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C431D-3058-43EC-B535-FBC151DF2184}" type="datetimeFigureOut">
              <a:rPr lang="en-AU" smtClean="0"/>
              <a:t>11/11/2010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DEEA6-4E7A-4159-B3BF-86A07C3CE0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6380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AU" dirty="0" err="1" smtClean="0"/>
              <a:t>Bargou</a:t>
            </a:r>
            <a:r>
              <a:rPr lang="en-AU" dirty="0" smtClean="0"/>
              <a:t> Block </a:t>
            </a:r>
            <a:r>
              <a:rPr lang="en-AU" dirty="0" smtClean="0"/>
              <a:t>Overview</a:t>
            </a:r>
            <a:endParaRPr lang="en-AU" dirty="0" smtClean="0"/>
          </a:p>
        </p:txBody>
      </p:sp>
      <p:sp>
        <p:nvSpPr>
          <p:cNvPr id="18435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endParaRPr lang="en-AU" smtClean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08050"/>
            <a:ext cx="7953375" cy="534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5"/>
          <p:cNvSpPr txBox="1">
            <a:spLocks noChangeArrowheads="1"/>
          </p:cNvSpPr>
          <p:nvPr/>
        </p:nvSpPr>
        <p:spPr bwMode="auto">
          <a:xfrm>
            <a:off x="6084168" y="2708920"/>
            <a:ext cx="2771775" cy="375443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ill Sans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</a:defRPr>
            </a:lvl9pPr>
          </a:lstStyle>
          <a:p>
            <a:r>
              <a:rPr lang="en-AU" sz="1400" dirty="0">
                <a:solidFill>
                  <a:schemeClr val="tx2"/>
                </a:solidFill>
              </a:rPr>
              <a:t>Key Details:</a:t>
            </a:r>
          </a:p>
          <a:p>
            <a:pPr>
              <a:buFont typeface="Wingdings" pitchFamily="2" charset="2"/>
              <a:buChar char="Ø"/>
            </a:pPr>
            <a:r>
              <a:rPr lang="en-AU" sz="1400" dirty="0">
                <a:solidFill>
                  <a:schemeClr val="tx2"/>
                </a:solidFill>
              </a:rPr>
              <a:t> </a:t>
            </a:r>
            <a:r>
              <a:rPr lang="en-AU" sz="1400" dirty="0" err="1">
                <a:solidFill>
                  <a:schemeClr val="tx2"/>
                </a:solidFill>
              </a:rPr>
              <a:t>Jacka</a:t>
            </a:r>
            <a:r>
              <a:rPr lang="en-AU" sz="1400" dirty="0">
                <a:solidFill>
                  <a:schemeClr val="tx2"/>
                </a:solidFill>
              </a:rPr>
              <a:t> initial investment ~ US$12MM to drill and test </a:t>
            </a:r>
            <a:r>
              <a:rPr lang="en-AU" sz="1400" dirty="0" err="1">
                <a:solidFill>
                  <a:schemeClr val="tx2"/>
                </a:solidFill>
              </a:rPr>
              <a:t>Menzel</a:t>
            </a:r>
            <a:r>
              <a:rPr lang="en-AU" sz="1400" dirty="0">
                <a:solidFill>
                  <a:schemeClr val="tx2"/>
                </a:solidFill>
              </a:rPr>
              <a:t> </a:t>
            </a:r>
            <a:r>
              <a:rPr lang="en-AU" sz="1400" dirty="0" err="1">
                <a:solidFill>
                  <a:schemeClr val="tx2"/>
                </a:solidFill>
              </a:rPr>
              <a:t>Horr</a:t>
            </a:r>
            <a:r>
              <a:rPr lang="en-AU" sz="1400" dirty="0">
                <a:solidFill>
                  <a:schemeClr val="tx2"/>
                </a:solidFill>
              </a:rPr>
              <a:t> and </a:t>
            </a:r>
            <a:r>
              <a:rPr lang="en-AU" sz="1400" dirty="0" err="1">
                <a:solidFill>
                  <a:schemeClr val="tx2"/>
                </a:solidFill>
              </a:rPr>
              <a:t>Hammamet</a:t>
            </a:r>
            <a:r>
              <a:rPr lang="en-AU" sz="1400" dirty="0">
                <a:solidFill>
                  <a:schemeClr val="tx2"/>
                </a:solidFill>
              </a:rPr>
              <a:t> West-3</a:t>
            </a:r>
          </a:p>
          <a:p>
            <a:pPr>
              <a:buFont typeface="Wingdings" pitchFamily="2" charset="2"/>
              <a:buChar char="Ø"/>
            </a:pPr>
            <a:r>
              <a:rPr lang="en-AU" sz="1400" dirty="0">
                <a:solidFill>
                  <a:schemeClr val="tx2"/>
                </a:solidFill>
              </a:rPr>
              <a:t>Onshore </a:t>
            </a:r>
            <a:r>
              <a:rPr lang="en-AU" sz="1400" dirty="0" err="1">
                <a:solidFill>
                  <a:schemeClr val="tx2"/>
                </a:solidFill>
              </a:rPr>
              <a:t>Menzel</a:t>
            </a:r>
            <a:r>
              <a:rPr lang="en-AU" sz="1400" dirty="0">
                <a:solidFill>
                  <a:schemeClr val="tx2"/>
                </a:solidFill>
              </a:rPr>
              <a:t> </a:t>
            </a:r>
            <a:r>
              <a:rPr lang="en-AU" sz="1400" dirty="0" err="1">
                <a:solidFill>
                  <a:schemeClr val="tx2"/>
                </a:solidFill>
              </a:rPr>
              <a:t>Horr</a:t>
            </a:r>
            <a:r>
              <a:rPr lang="en-AU" sz="1400" dirty="0">
                <a:solidFill>
                  <a:schemeClr val="tx2"/>
                </a:solidFill>
              </a:rPr>
              <a:t> Prospect – Nov10 Spud,   targeting P50 rec resources 24 </a:t>
            </a:r>
            <a:r>
              <a:rPr lang="en-AU" sz="1400" dirty="0" err="1">
                <a:solidFill>
                  <a:schemeClr val="tx2"/>
                </a:solidFill>
              </a:rPr>
              <a:t>MMbbls</a:t>
            </a:r>
            <a:endParaRPr lang="en-AU" sz="1400" dirty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AU" sz="1400" dirty="0">
                <a:solidFill>
                  <a:schemeClr val="tx2"/>
                </a:solidFill>
              </a:rPr>
              <a:t> Offshore </a:t>
            </a:r>
            <a:r>
              <a:rPr lang="en-AU" sz="1400" dirty="0" err="1">
                <a:solidFill>
                  <a:schemeClr val="tx2"/>
                </a:solidFill>
              </a:rPr>
              <a:t>Hammamet</a:t>
            </a:r>
            <a:r>
              <a:rPr lang="en-AU" sz="1400" dirty="0">
                <a:solidFill>
                  <a:schemeClr val="tx2"/>
                </a:solidFill>
              </a:rPr>
              <a:t> West Prospect – mid 11 Spud, appraisal well , targeting P50 rec resources 49 </a:t>
            </a:r>
            <a:r>
              <a:rPr lang="en-AU" sz="1400" dirty="0" err="1">
                <a:solidFill>
                  <a:schemeClr val="tx2"/>
                </a:solidFill>
              </a:rPr>
              <a:t>MMbbls</a:t>
            </a:r>
            <a:endParaRPr lang="en-AU" sz="1400" dirty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AU" sz="1400" dirty="0">
                <a:solidFill>
                  <a:schemeClr val="tx2"/>
                </a:solidFill>
              </a:rPr>
              <a:t> Undiscovered mean recoverable oil resources in excess of 600 </a:t>
            </a:r>
            <a:r>
              <a:rPr lang="en-AU" sz="1400" dirty="0" err="1">
                <a:solidFill>
                  <a:schemeClr val="tx2"/>
                </a:solidFill>
              </a:rPr>
              <a:t>MMbbls</a:t>
            </a:r>
            <a:endParaRPr lang="en-AU" sz="1400" dirty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AU" sz="1400" dirty="0">
                <a:solidFill>
                  <a:schemeClr val="tx2"/>
                </a:solidFill>
              </a:rPr>
              <a:t> Several untested independent structures for exploration follow up</a:t>
            </a:r>
          </a:p>
        </p:txBody>
      </p:sp>
    </p:spTree>
    <p:extLst>
      <p:ext uri="{BB962C8B-B14F-4D97-AF65-F5344CB8AC3E}">
        <p14:creationId xmlns:p14="http://schemas.microsoft.com/office/powerpoint/2010/main" val="319179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HW Development Concept</a:t>
            </a:r>
          </a:p>
        </p:txBody>
      </p:sp>
      <p:pic>
        <p:nvPicPr>
          <p:cNvPr id="24579" name="Picture 2" descr="F:\08. Engineering\Hammamet_Layout_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68413"/>
            <a:ext cx="61722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35713" y="1196975"/>
            <a:ext cx="2700337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AU" dirty="0">
                <a:solidFill>
                  <a:schemeClr val="tx2"/>
                </a:solidFill>
                <a:latin typeface="+mn-lt"/>
                <a:cs typeface="+mn-cs"/>
              </a:rPr>
              <a:t>Operator has completed a conceptual  development plan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AU" dirty="0">
                <a:solidFill>
                  <a:schemeClr val="tx2"/>
                </a:solidFill>
                <a:latin typeface="+mn-lt"/>
                <a:cs typeface="+mn-cs"/>
              </a:rPr>
              <a:t>Unmanned offshore platform in 60m water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AU" dirty="0">
                <a:solidFill>
                  <a:schemeClr val="tx2"/>
                </a:solidFill>
                <a:latin typeface="+mn-lt"/>
                <a:cs typeface="+mn-cs"/>
              </a:rPr>
              <a:t>Onshore processing and export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AU" dirty="0">
                <a:solidFill>
                  <a:schemeClr val="tx2"/>
                </a:solidFill>
                <a:latin typeface="+mn-lt"/>
                <a:cs typeface="+mn-cs"/>
              </a:rPr>
              <a:t>Crude oil export terminal – calm buoy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AU" dirty="0">
                <a:solidFill>
                  <a:schemeClr val="tx2"/>
                </a:solidFill>
                <a:latin typeface="+mn-lt"/>
                <a:cs typeface="+mn-cs"/>
              </a:rPr>
              <a:t>Gas export pipeline possibly into </a:t>
            </a:r>
            <a:r>
              <a:rPr lang="en-AU" dirty="0" err="1">
                <a:solidFill>
                  <a:schemeClr val="tx2"/>
                </a:solidFill>
                <a:latin typeface="+mn-lt"/>
                <a:cs typeface="+mn-cs"/>
              </a:rPr>
              <a:t>Transmed</a:t>
            </a:r>
            <a:r>
              <a:rPr lang="en-AU" dirty="0">
                <a:solidFill>
                  <a:schemeClr val="tx2"/>
                </a:solidFill>
                <a:latin typeface="+mn-lt"/>
                <a:cs typeface="+mn-cs"/>
              </a:rPr>
              <a:t> pipeline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AU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24581" name="TextBox 7"/>
          <p:cNvSpPr txBox="1">
            <a:spLocks noChangeArrowheads="1"/>
          </p:cNvSpPr>
          <p:nvPr/>
        </p:nvSpPr>
        <p:spPr bwMode="auto">
          <a:xfrm>
            <a:off x="179388" y="5675313"/>
            <a:ext cx="35290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ill Sans M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itchFamily="34" charset="0"/>
              </a:defRPr>
            </a:lvl9pPr>
          </a:lstStyle>
          <a:p>
            <a:r>
              <a:rPr lang="en-AU" sz="1200" i="1">
                <a:solidFill>
                  <a:schemeClr val="tx2"/>
                </a:solidFill>
              </a:rPr>
              <a:t>Schematic only</a:t>
            </a:r>
          </a:p>
        </p:txBody>
      </p:sp>
    </p:spTree>
    <p:extLst>
      <p:ext uri="{BB962C8B-B14F-4D97-AF65-F5344CB8AC3E}">
        <p14:creationId xmlns:p14="http://schemas.microsoft.com/office/powerpoint/2010/main" val="3898457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110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Bargou Block Overview</vt:lpstr>
      <vt:lpstr>HW Development Concept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Bargou Block Overview</dc:title>
  <dc:creator>User</dc:creator>
  <cp:lastModifiedBy>User</cp:lastModifiedBy>
  <cp:revision>2</cp:revision>
  <dcterms:created xsi:type="dcterms:W3CDTF">2010-11-11T04:39:12Z</dcterms:created>
  <dcterms:modified xsi:type="dcterms:W3CDTF">2010-11-11T04:49:30Z</dcterms:modified>
</cp:coreProperties>
</file>